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12" r:id="rId1"/>
  </p:sldMasterIdLst>
  <p:notesMasterIdLst>
    <p:notesMasterId r:id="rId10"/>
  </p:notesMasterIdLst>
  <p:sldIdLst>
    <p:sldId id="256" r:id="rId2"/>
    <p:sldId id="266" r:id="rId3"/>
    <p:sldId id="261" r:id="rId4"/>
    <p:sldId id="263" r:id="rId5"/>
    <p:sldId id="264" r:id="rId6"/>
    <p:sldId id="267" r:id="rId7"/>
    <p:sldId id="268" r:id="rId8"/>
    <p:sldId id="269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301B821-A1FF-4177-AEE7-76D212191A09}" styleName="Stile medio 1 - Color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8" autoAdjust="0"/>
    <p:restoredTop sz="94660"/>
  </p:normalViewPr>
  <p:slideViewPr>
    <p:cSldViewPr snapToGrid="0">
      <p:cViewPr varScale="1">
        <p:scale>
          <a:sx n="74" d="100"/>
          <a:sy n="74" d="100"/>
        </p:scale>
        <p:origin x="49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EEA947-934B-425C-B502-D5DB5D9AD2FF}" type="datetimeFigureOut">
              <a:rPr lang="it-IT"/>
              <a:pPr/>
              <a:t>15/02/2020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2CEFA5-875F-41BA-AC37-0BA5F92C2208}" type="slidenum">
              <a:rPr lang="it-IT"/>
              <a:pPr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59878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4400" y="2130442"/>
            <a:ext cx="103632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E02BDF-908A-4828-AFFA-7883F1A71601}" type="datetime1">
              <a:rPr lang="it-IT" smtClean="0"/>
              <a:pPr/>
              <a:t>15/02/2020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TSG4YOU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6844E-A110-4A2C-903E-0B3D17BE2269}" type="datetime1">
              <a:rPr lang="it-IT" smtClean="0"/>
              <a:pPr/>
              <a:t>15/02/2020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TSG4YOU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839200" y="274655"/>
            <a:ext cx="2743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55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AEBEF-CFD8-42B1-9D95-38F2E4560D0F}" type="datetime1">
              <a:rPr lang="it-IT" smtClean="0"/>
              <a:pPr/>
              <a:t>15/02/2020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TSG4YOU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7" name="Immagine 6" descr="eu_flag_co_funded_pos_[rgb]_righ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599" y="6137163"/>
            <a:ext cx="1795882" cy="5129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ttore 1 6"/>
          <p:cNvSpPr>
            <a:spLocks noChangeShapeType="1"/>
          </p:cNvSpPr>
          <p:nvPr/>
        </p:nvSpPr>
        <p:spPr bwMode="auto">
          <a:xfrm>
            <a:off x="685800" y="5349903"/>
            <a:ext cx="1150620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olo 28"/>
          <p:cNvSpPr>
            <a:spLocks noGrp="1"/>
          </p:cNvSpPr>
          <p:nvPr>
            <p:ph type="ctrTitle"/>
          </p:nvPr>
        </p:nvSpPr>
        <p:spPr>
          <a:xfrm>
            <a:off x="508000" y="4853412"/>
            <a:ext cx="11277600" cy="1222375"/>
          </a:xfrm>
        </p:spPr>
        <p:txBody>
          <a:bodyPr anchor="t"/>
          <a:lstStyle/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508000" y="3886200"/>
            <a:ext cx="112776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16" name="Segnaposto data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D849-F136-435F-81AB-42D49E25B495}" type="datetime1">
              <a:rPr lang="it-IT" smtClean="0"/>
              <a:pPr/>
              <a:t>15/02/2020</a:t>
            </a:fld>
            <a:endParaRPr lang="it-IT"/>
          </a:p>
        </p:txBody>
      </p:sp>
      <p:sp>
        <p:nvSpPr>
          <p:cNvPr id="2" name="Segnaposto piè di pagina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TSG4YOU</a:t>
            </a:r>
            <a:endParaRPr lang="it-IT"/>
          </a:p>
        </p:txBody>
      </p:sp>
      <p:sp>
        <p:nvSpPr>
          <p:cNvPr id="15" name="Segnaposto numero diapositiva 14"/>
          <p:cNvSpPr>
            <a:spLocks noGrp="1"/>
          </p:cNvSpPr>
          <p:nvPr>
            <p:ph type="sldNum" sz="quarter" idx="12"/>
          </p:nvPr>
        </p:nvSpPr>
        <p:spPr>
          <a:xfrm>
            <a:off x="10972800" y="6473952"/>
            <a:ext cx="1011936" cy="246888"/>
          </a:xfrm>
        </p:spPr>
        <p:txBody>
          <a:bodyPr/>
          <a:lstStyle/>
          <a:p>
            <a:fld id="{E62E8F8B-7151-4908-83C6-AEC5F768644B}" type="slidenum">
              <a:rPr lang="it-IT" smtClean="0"/>
              <a:pPr/>
              <a:t>‹#›</a:t>
            </a:fld>
            <a:endParaRPr lang="it-IT"/>
          </a:p>
        </p:txBody>
      </p:sp>
      <p:sp>
        <p:nvSpPr>
          <p:cNvPr id="10" name="Segnaposto immagine 9"/>
          <p:cNvSpPr>
            <a:spLocks noGrp="1"/>
          </p:cNvSpPr>
          <p:nvPr>
            <p:ph type="pic" sz="quarter" idx="13"/>
          </p:nvPr>
        </p:nvSpPr>
        <p:spPr>
          <a:xfrm>
            <a:off x="2036920" y="2236174"/>
            <a:ext cx="2996807" cy="506413"/>
          </a:xfrm>
        </p:spPr>
        <p:txBody>
          <a:bodyPr/>
          <a:lstStyle/>
          <a:p>
            <a:endParaRPr lang="en-US"/>
          </a:p>
        </p:txBody>
      </p:sp>
      <p:pic>
        <p:nvPicPr>
          <p:cNvPr id="14" name="Immagine 13" descr="eu_flag_co_funded_pos_[rgb]_righ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599" y="6137163"/>
            <a:ext cx="1795882" cy="5129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CB583A-8A8E-4558-9B12-2A0F09FDC78F}" type="datetime1">
              <a:rPr lang="it-IT" smtClean="0"/>
              <a:pPr/>
              <a:t>15/02/2020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TSG4YOU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7" name="Immagine 6" descr="eu_flag_co_funded_pos_[rgb]_righ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599" y="6137163"/>
            <a:ext cx="1795882" cy="5129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3084" y="4406917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67CEC-EE79-42BF-A2F0-5834CCC043C2}" type="datetime1">
              <a:rPr lang="it-IT" smtClean="0"/>
              <a:pPr/>
              <a:t>15/02/2020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TSG4YOU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7" name="Immagine 6" descr="eu_flag_co_funded_pos_[rgb]_righ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599" y="6137163"/>
            <a:ext cx="1795882" cy="5129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09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97600" y="1600206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1EEB-DA8A-4BB2-9E19-6A738BCFC475}" type="datetime1">
              <a:rPr lang="it-IT" smtClean="0"/>
              <a:pPr/>
              <a:t>15/02/2020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TSG4YOU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9337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9337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7146-25ED-4C20-88E0-436F34AEFF42}" type="datetime1">
              <a:rPr lang="it-IT" smtClean="0"/>
              <a:pPr/>
              <a:t>15/02/2020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TSG4YOU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10" name="Immagine 9" descr="eu_flag_co_funded_pos_[rgb]_righ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599" y="6137163"/>
            <a:ext cx="1795882" cy="5129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0DA1F-ADE9-4F30-A071-FFEA2FA0388C}" type="datetime1">
              <a:rPr lang="it-IT" smtClean="0"/>
              <a:pPr/>
              <a:t>15/02/2020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TSG4YOU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‹#›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7050-2925-4226-992C-5FB7C7B36703}" type="datetime1">
              <a:rPr lang="it-IT" smtClean="0"/>
              <a:pPr/>
              <a:t>15/02/2020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TSG4YOU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5" name="Immagine 4" descr="eu_flag_co_funded_pos_[rgb]_righ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599" y="6137163"/>
            <a:ext cx="1795882" cy="5129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766733" y="273067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080F6-037A-4EB0-860B-B0F84748E656}" type="datetime1">
              <a:rPr lang="it-IT" smtClean="0"/>
              <a:pPr/>
              <a:t>15/02/2020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TSG4YOU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8" name="Immagine 7" descr="eu_flag_co_funded_pos_[rgb]_righ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26599" y="6137163"/>
            <a:ext cx="1795882" cy="51297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0EBB9-7DBC-42CE-88E1-F68E25CA038E}" type="datetime1">
              <a:rPr lang="it-IT" smtClean="0"/>
              <a:pPr/>
              <a:t>15/02/2020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TSG4YOU</a:t>
            </a:r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8" name="Immagine 7" descr="eu_flag_co_funded_pos_[rgb]_right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508076" y="6137163"/>
            <a:ext cx="1795882" cy="51297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9600" y="1600206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09600" y="63563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E02BDF-908A-4828-AFFA-7883F1A71601}" type="datetime1">
              <a:rPr lang="it-IT" smtClean="0"/>
              <a:pPr/>
              <a:t>15/02/2020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165600" y="6356367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TSG4YOU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737600" y="635636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2E8F8B-7151-4908-83C6-AEC5F768644B}" type="slidenum">
              <a:rPr lang="it-IT" smtClean="0"/>
              <a:pPr/>
              <a:t>‹#›</a:t>
            </a:fld>
            <a:endParaRPr lang="it-IT"/>
          </a:p>
        </p:txBody>
      </p:sp>
      <p:pic>
        <p:nvPicPr>
          <p:cNvPr id="7" name="Immagine 6" descr="eu_flag_co_funded_pos_[rgb]_right.jpg"/>
          <p:cNvPicPr>
            <a:picLocks noChangeAspect="1"/>
          </p:cNvPicPr>
          <p:nvPr userDrawn="1"/>
        </p:nvPicPr>
        <p:blipFill>
          <a:blip r:embed="rId14" cstate="print"/>
          <a:stretch>
            <a:fillRect/>
          </a:stretch>
        </p:blipFill>
        <p:spPr>
          <a:xfrm>
            <a:off x="426599" y="6137163"/>
            <a:ext cx="1795882" cy="51297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cid:A6CD13CB-C225-40B4-8CD3-3568F2F27A03" TargetMode="Externa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480840" y="4753824"/>
            <a:ext cx="11277600" cy="122237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Traditional Sports and Games Promotional </a:t>
            </a:r>
            <a:r>
              <a:rPr lang="en-US" dirty="0" err="1" smtClean="0"/>
              <a:t>Programmes</a:t>
            </a:r>
            <a:r>
              <a:rPr lang="en-US" dirty="0" smtClean="0"/>
              <a:t> For Young People </a:t>
            </a:r>
            <a:r>
              <a:rPr lang="it-IT" dirty="0" smtClean="0"/>
              <a:t>TSG4YOU</a:t>
            </a:r>
            <a:endParaRPr lang="it-IT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3096" y="1081825"/>
            <a:ext cx="7053088" cy="2758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9361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Partners </a:t>
            </a:r>
            <a:endParaRPr lang="en-US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42219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43200"/>
                <a:gridCol w="2743200"/>
                <a:gridCol w="2743200"/>
                <a:gridCol w="2743200"/>
              </a:tblGrid>
              <a:tr h="8443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PARTERS</a:t>
                      </a:r>
                      <a:endParaRPr lang="en-US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Type of organization</a:t>
                      </a:r>
                      <a:endParaRPr lang="en-US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Country </a:t>
                      </a:r>
                      <a:endParaRPr lang="en-US" dirty="0"/>
                    </a:p>
                  </a:txBody>
                  <a:tcPr marL="86627" marR="86627"/>
                </a:tc>
              </a:tr>
              <a:tr h="8443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ASD </a:t>
                      </a:r>
                      <a:r>
                        <a:rPr lang="en-US" dirty="0" err="1" smtClean="0"/>
                        <a:t>Gruppo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Sportivo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Bresso</a:t>
                      </a:r>
                      <a:r>
                        <a:rPr lang="en-US" dirty="0" smtClean="0"/>
                        <a:t> 4</a:t>
                      </a:r>
                      <a:endParaRPr lang="en-US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 club</a:t>
                      </a:r>
                      <a:endParaRPr lang="en-US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Italy</a:t>
                      </a:r>
                      <a:endParaRPr lang="en-US" dirty="0"/>
                    </a:p>
                  </a:txBody>
                  <a:tcPr marL="86627" marR="86627"/>
                </a:tc>
              </a:tr>
              <a:tr h="844390">
                <a:tc>
                  <a:txBody>
                    <a:bodyPr/>
                    <a:lstStyle/>
                    <a:p>
                      <a:endParaRPr lang="en-US" dirty="0" smtClean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CS Aurora </a:t>
                      </a:r>
                      <a:r>
                        <a:rPr lang="en-US" dirty="0" err="1" smtClean="0"/>
                        <a:t>Baicoi</a:t>
                      </a:r>
                      <a:r>
                        <a:rPr lang="en-US" dirty="0" smtClean="0"/>
                        <a:t> </a:t>
                      </a:r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Sport</a:t>
                      </a:r>
                      <a:r>
                        <a:rPr lang="en-US" baseline="0" dirty="0" smtClean="0"/>
                        <a:t> club</a:t>
                      </a:r>
                      <a:endParaRPr lang="en-US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Romania</a:t>
                      </a:r>
                      <a:endParaRPr lang="en-US" dirty="0"/>
                    </a:p>
                  </a:txBody>
                  <a:tcPr marL="86627" marR="86627"/>
                </a:tc>
              </a:tr>
              <a:tr h="84439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Stefan </a:t>
                      </a:r>
                      <a:r>
                        <a:rPr lang="en-US" dirty="0" err="1" smtClean="0"/>
                        <a:t>Noikov</a:t>
                      </a:r>
                      <a:r>
                        <a:rPr lang="en-US" dirty="0" smtClean="0"/>
                        <a:t> Foundation</a:t>
                      </a:r>
                      <a:endParaRPr lang="en-US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Non-profit organization</a:t>
                      </a:r>
                      <a:endParaRPr lang="en-US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Bulgaria</a:t>
                      </a:r>
                      <a:endParaRPr lang="en-US" dirty="0"/>
                    </a:p>
                  </a:txBody>
                  <a:tcPr marL="86627" marR="86627"/>
                </a:tc>
              </a:tr>
              <a:tr h="84439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Comunità Nuova </a:t>
                      </a:r>
                      <a:r>
                        <a:rPr lang="en-US" dirty="0" err="1" smtClean="0"/>
                        <a:t>Onlus</a:t>
                      </a:r>
                      <a:endParaRPr lang="en-US" dirty="0" smtClean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Non-profit organization</a:t>
                      </a:r>
                      <a:endParaRPr lang="en-US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Italy</a:t>
                      </a:r>
                      <a:endParaRPr lang="en-US" dirty="0"/>
                    </a:p>
                  </a:txBody>
                  <a:tcPr marL="86627" marR="86627"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2</a:t>
            </a:fld>
            <a:endParaRPr lang="it-IT"/>
          </a:p>
        </p:txBody>
      </p:sp>
      <p:pic>
        <p:nvPicPr>
          <p:cNvPr id="8" name="Immagine 7" descr="Rugby-Auror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6322" y="3309436"/>
            <a:ext cx="1160866" cy="746516"/>
          </a:xfrm>
          <a:prstGeom prst="rect">
            <a:avLst/>
          </a:prstGeom>
        </p:spPr>
      </p:pic>
      <p:pic>
        <p:nvPicPr>
          <p:cNvPr id="9" name="Immagine 8" descr="stefan-noikov-logo-Eng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15382" y="4235418"/>
            <a:ext cx="2011024" cy="626292"/>
          </a:xfrm>
          <a:prstGeom prst="rect">
            <a:avLst/>
          </a:prstGeom>
        </p:spPr>
      </p:pic>
      <p:pic>
        <p:nvPicPr>
          <p:cNvPr id="7" name="Immagine 6" descr="logo Bresso 4 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590388" y="2485066"/>
            <a:ext cx="713232" cy="790042"/>
          </a:xfrm>
          <a:prstGeom prst="rect">
            <a:avLst/>
          </a:prstGeom>
        </p:spPr>
      </p:pic>
      <p:pic>
        <p:nvPicPr>
          <p:cNvPr id="10" name="A171C0F4-A8BC-497B-ABED-FDC1529D9416" descr="cid:A6CD13CB-C225-40B4-8CD3-3568F2F27A03"/>
          <p:cNvPicPr/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1632648" y="5004501"/>
            <a:ext cx="935736" cy="7917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Promote equity, integration and social inclusion among young girls and boys with different </a:t>
            </a:r>
            <a:r>
              <a:rPr lang="en-US" dirty="0" err="1" smtClean="0"/>
              <a:t>backgroud</a:t>
            </a:r>
            <a:r>
              <a:rPr lang="en-US" dirty="0" smtClean="0"/>
              <a:t> (cultural, social, economic, geographic)</a:t>
            </a:r>
          </a:p>
          <a:p>
            <a:pPr lvl="1"/>
            <a:r>
              <a:rPr lang="en-US" dirty="0" smtClean="0"/>
              <a:t>Promoting traditional sports and games</a:t>
            </a:r>
          </a:p>
          <a:p>
            <a:pPr lvl="1"/>
            <a:r>
              <a:rPr lang="en-US" dirty="0" smtClean="0"/>
              <a:t>Promoting true sport culture and values</a:t>
            </a:r>
          </a:p>
          <a:p>
            <a:pPr lvl="1"/>
            <a:r>
              <a:rPr lang="en-US" dirty="0" smtClean="0"/>
              <a:t>Promoting integration and social inclusion through sport</a:t>
            </a:r>
          </a:p>
          <a:p>
            <a:pPr lvl="1"/>
            <a:r>
              <a:rPr lang="en-US" dirty="0" smtClean="0"/>
              <a:t>Raising awareness on importance of sport and the social role of sport</a:t>
            </a:r>
          </a:p>
          <a:p>
            <a:pPr lvl="1"/>
            <a:r>
              <a:rPr lang="en-US" dirty="0" smtClean="0"/>
              <a:t>Creating a European network of sport organizations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3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esults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400+ young girls and boys (7-17 years old) directly involved in project’s activities</a:t>
            </a:r>
          </a:p>
          <a:p>
            <a:r>
              <a:rPr lang="en-US" dirty="0" smtClean="0"/>
              <a:t>50+ grassroots sport associations, sport clubs, schools, local authorities participating in project</a:t>
            </a:r>
          </a:p>
          <a:p>
            <a:r>
              <a:rPr lang="en-US" dirty="0" smtClean="0"/>
              <a:t>3 transnational meetings and study visits in partners’ Countries</a:t>
            </a:r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4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olo 7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esults </a:t>
            </a:r>
            <a:r>
              <a:rPr lang="en-US" dirty="0" smtClean="0"/>
              <a:t>(2)</a:t>
            </a:r>
            <a:endParaRPr lang="en-US" dirty="0"/>
          </a:p>
        </p:txBody>
      </p:sp>
      <p:sp>
        <p:nvSpPr>
          <p:cNvPr id="9" name="Segnaposto contenuto 8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Partners</a:t>
            </a:r>
          </a:p>
          <a:p>
            <a:pPr lvl="1"/>
            <a:r>
              <a:rPr lang="en-US" dirty="0" smtClean="0"/>
              <a:t>Increase capacity to cooperate at European level &amp; develop the EU dimension of their activities</a:t>
            </a:r>
          </a:p>
          <a:p>
            <a:pPr lvl="1"/>
            <a:r>
              <a:rPr lang="en-US" dirty="0" smtClean="0"/>
              <a:t>Develop &amp; share innovative approaches for integration and social inclusion through sport</a:t>
            </a:r>
          </a:p>
          <a:p>
            <a:pPr lvl="1"/>
            <a:r>
              <a:rPr lang="en-US" dirty="0" smtClean="0"/>
              <a:t>Share and transfer experiences and best practices for improvement of work environment in partners’ organizations</a:t>
            </a:r>
          </a:p>
        </p:txBody>
      </p:sp>
      <p:sp>
        <p:nvSpPr>
          <p:cNvPr id="10" name="Segnaposto contenuto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For young people</a:t>
            </a:r>
          </a:p>
          <a:p>
            <a:pPr lvl="1"/>
            <a:r>
              <a:rPr lang="en-US" dirty="0" smtClean="0"/>
              <a:t>Improve mutual understanding among young people from different backgrounds</a:t>
            </a:r>
          </a:p>
          <a:p>
            <a:pPr lvl="1"/>
            <a:r>
              <a:rPr lang="en-US" dirty="0" smtClean="0"/>
              <a:t>Become more active and increasing their participation in sport activities</a:t>
            </a:r>
          </a:p>
          <a:p>
            <a:pPr lvl="1"/>
            <a:r>
              <a:rPr lang="en-US" dirty="0" smtClean="0"/>
              <a:t>Raise importance of sport for personal wellbeing and social inclusion</a:t>
            </a:r>
            <a:endParaRPr lang="en-US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5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TSG </a:t>
            </a:r>
            <a:r>
              <a:rPr lang="en-US" dirty="0" smtClean="0"/>
              <a:t>Initiatives in Partners’ Countries</a:t>
            </a:r>
            <a:endParaRPr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Specific aims</a:t>
            </a:r>
          </a:p>
          <a:p>
            <a:pPr lvl="1"/>
            <a:r>
              <a:rPr lang="en-US" dirty="0" smtClean="0"/>
              <a:t>Promote knowledge of TSG among youngsters</a:t>
            </a:r>
          </a:p>
          <a:p>
            <a:pPr lvl="1"/>
            <a:r>
              <a:rPr lang="en-US" dirty="0" smtClean="0"/>
              <a:t>Promote sport as a vehicle for personal growth &amp; social inclusion</a:t>
            </a:r>
          </a:p>
          <a:p>
            <a:pPr lvl="1"/>
            <a:r>
              <a:rPr lang="en-US" dirty="0" smtClean="0"/>
              <a:t>Promote physical activity among young people</a:t>
            </a:r>
          </a:p>
          <a:p>
            <a:pPr lvl="1"/>
            <a:r>
              <a:rPr lang="en-US" dirty="0" smtClean="0"/>
              <a:t>Promote European values and positive values of sport (respect, fair play, teamwork, etc.)</a:t>
            </a:r>
          </a:p>
          <a:p>
            <a:pPr lvl="1"/>
            <a:endParaRPr lang="en-US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Traditional sports and games</a:t>
            </a:r>
          </a:p>
          <a:p>
            <a:pPr lvl="1"/>
            <a:r>
              <a:rPr lang="en-US" dirty="0" smtClean="0"/>
              <a:t>Tug of war</a:t>
            </a:r>
          </a:p>
          <a:p>
            <a:pPr lvl="1"/>
            <a:r>
              <a:rPr lang="en-US" dirty="0" smtClean="0"/>
              <a:t>Hopscotch</a:t>
            </a:r>
          </a:p>
          <a:p>
            <a:pPr lvl="1"/>
            <a:r>
              <a:rPr lang="en-US" dirty="0" smtClean="0"/>
              <a:t>Skipping rope</a:t>
            </a:r>
          </a:p>
          <a:p>
            <a:pPr lvl="1"/>
            <a:r>
              <a:rPr lang="en-US" dirty="0" smtClean="0"/>
              <a:t>Sack race</a:t>
            </a:r>
          </a:p>
          <a:p>
            <a:pPr lvl="1"/>
            <a:r>
              <a:rPr lang="en-US" dirty="0" err="1" smtClean="0"/>
              <a:t>Petanque</a:t>
            </a:r>
            <a:endParaRPr lang="en-US" dirty="0" smtClean="0"/>
          </a:p>
          <a:p>
            <a:pPr lvl="1"/>
            <a:r>
              <a:rPr lang="en-US" dirty="0" smtClean="0"/>
              <a:t>Marbles games</a:t>
            </a:r>
          </a:p>
          <a:p>
            <a:pPr lvl="1"/>
            <a:r>
              <a:rPr lang="en-US" dirty="0" smtClean="0"/>
              <a:t>Skittles</a:t>
            </a:r>
          </a:p>
          <a:p>
            <a:pPr lvl="1"/>
            <a:r>
              <a:rPr lang="en-US" dirty="0" smtClean="0"/>
              <a:t>Jumping with elastics</a:t>
            </a:r>
          </a:p>
          <a:p>
            <a:pPr lvl="1"/>
            <a:r>
              <a:rPr lang="en-US" dirty="0" err="1" smtClean="0"/>
              <a:t>Gilli</a:t>
            </a:r>
            <a:r>
              <a:rPr lang="en-US" dirty="0" smtClean="0"/>
              <a:t> – </a:t>
            </a:r>
            <a:r>
              <a:rPr lang="en-US" dirty="0" err="1" smtClean="0"/>
              <a:t>danda</a:t>
            </a:r>
            <a:r>
              <a:rPr lang="en-US" dirty="0" smtClean="0"/>
              <a:t> </a:t>
            </a:r>
          </a:p>
          <a:p>
            <a:pPr lvl="1"/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6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TSG </a:t>
            </a:r>
            <a:r>
              <a:rPr lang="en-US" dirty="0" smtClean="0"/>
              <a:t>Initiatives in Partners’ Countries (2)</a:t>
            </a:r>
            <a:endParaRPr lang="en-US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idx="1"/>
          </p:nvPr>
        </p:nvGraphicFramePr>
        <p:xfrm>
          <a:off x="609600" y="1600200"/>
          <a:ext cx="10972800" cy="3997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87498"/>
                <a:gridCol w="3228434"/>
                <a:gridCol w="3228434"/>
                <a:gridCol w="3228434"/>
              </a:tblGrid>
              <a:tr h="370840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TSG PROGRAMME IN ITALY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TSG SPECIAL INITIATIVE IN ROMANIA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TSG SUMMER CAMP IN BULGARIA</a:t>
                      </a:r>
                      <a:endParaRPr lang="en-US" sz="1600" dirty="0"/>
                    </a:p>
                  </a:txBody>
                  <a:tcPr marL="86627" marR="866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Duration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January</a:t>
                      </a:r>
                      <a:r>
                        <a:rPr lang="en-US" sz="1600" baseline="0" dirty="0" smtClean="0"/>
                        <a:t> – September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April –</a:t>
                      </a:r>
                      <a:r>
                        <a:rPr lang="en-US" sz="1600" baseline="0" dirty="0" smtClean="0"/>
                        <a:t> October 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June – October</a:t>
                      </a:r>
                      <a:endParaRPr lang="en-US" sz="1600" dirty="0"/>
                    </a:p>
                  </a:txBody>
                  <a:tcPr marL="86627" marR="866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Venues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Municipalities</a:t>
                      </a:r>
                      <a:r>
                        <a:rPr lang="en-US" sz="1600" baseline="0" dirty="0" smtClean="0"/>
                        <a:t> of </a:t>
                      </a:r>
                      <a:r>
                        <a:rPr lang="en-US" sz="1600" baseline="0" dirty="0" err="1" smtClean="0"/>
                        <a:t>Bresso</a:t>
                      </a:r>
                      <a:r>
                        <a:rPr lang="en-US" sz="1600" baseline="0" dirty="0" smtClean="0"/>
                        <a:t> (26.500 ab.) and Cinisello (75.000), (near Milan, Lombardy Region)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Baicoi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/>
                        <a:t>Razgrad</a:t>
                      </a:r>
                      <a:r>
                        <a:rPr lang="en-US" sz="1600" dirty="0" smtClean="0"/>
                        <a:t> </a:t>
                      </a:r>
                      <a:endParaRPr lang="en-US" sz="1600" dirty="0"/>
                    </a:p>
                  </a:txBody>
                  <a:tcPr marL="86627" marR="866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Activities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Creative</a:t>
                      </a:r>
                      <a:r>
                        <a:rPr lang="en-US" sz="1600" baseline="0" dirty="0" smtClean="0"/>
                        <a:t> workshops and laboratories on TSG for young people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The “Week of TSG</a:t>
                      </a:r>
                      <a:r>
                        <a:rPr lang="en-US" sz="1600" baseline="0" dirty="0" smtClean="0"/>
                        <a:t>”: educational + sport activities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Summer</a:t>
                      </a:r>
                      <a:r>
                        <a:rPr lang="en-US" sz="1600" baseline="0" dirty="0" smtClean="0"/>
                        <a:t> camp on TSG: tournaments, games and other sport activities </a:t>
                      </a:r>
                      <a:endParaRPr lang="en-US" sz="1600" dirty="0"/>
                    </a:p>
                  </a:txBody>
                  <a:tcPr marL="86627" marR="866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 groups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 sport clubs + 5 school classes,</a:t>
                      </a:r>
                      <a:r>
                        <a:rPr lang="en-US" sz="1600" baseline="0" dirty="0" smtClean="0"/>
                        <a:t> 210+ young participants 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100+ </a:t>
                      </a:r>
                      <a:r>
                        <a:rPr lang="en-US" sz="1600" dirty="0" err="1" smtClean="0"/>
                        <a:t>partipants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 sport teams</a:t>
                      </a:r>
                      <a:r>
                        <a:rPr lang="en-US" sz="1600" baseline="0" dirty="0" smtClean="0"/>
                        <a:t> + 3 schools; 120 participants </a:t>
                      </a:r>
                      <a:endParaRPr lang="en-US" sz="1600" dirty="0"/>
                    </a:p>
                  </a:txBody>
                  <a:tcPr marL="86627" marR="86627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Side-activities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Local </a:t>
                      </a:r>
                      <a:r>
                        <a:rPr lang="en-US" sz="1600" baseline="0" dirty="0" smtClean="0"/>
                        <a:t>launch conference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Extra-large soccer table tournament + </a:t>
                      </a:r>
                      <a:r>
                        <a:rPr lang="en-US" sz="1600" baseline="0" dirty="0" err="1" smtClean="0"/>
                        <a:t>Petanque</a:t>
                      </a:r>
                      <a:r>
                        <a:rPr lang="en-US" sz="1600" baseline="0" dirty="0" smtClean="0"/>
                        <a:t> cup</a:t>
                      </a:r>
                    </a:p>
                    <a:p>
                      <a:pPr algn="ctr"/>
                      <a:r>
                        <a:rPr lang="en-US" sz="1600" baseline="0" dirty="0" smtClean="0"/>
                        <a:t>TSG Play day &amp; closing event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Local launch</a:t>
                      </a:r>
                      <a:r>
                        <a:rPr lang="en-US" sz="1600" baseline="0" dirty="0" smtClean="0"/>
                        <a:t> event</a:t>
                      </a:r>
                    </a:p>
                    <a:p>
                      <a:pPr algn="ctr"/>
                      <a:r>
                        <a:rPr lang="en-US" sz="1600" dirty="0" smtClean="0"/>
                        <a:t>Sport Challenges</a:t>
                      </a:r>
                      <a:endParaRPr lang="en-US" sz="1600" dirty="0"/>
                    </a:p>
                  </a:txBody>
                  <a:tcPr marL="86627" marR="866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Local launch event</a:t>
                      </a:r>
                    </a:p>
                    <a:p>
                      <a:pPr algn="ctr"/>
                      <a:r>
                        <a:rPr lang="en-US" sz="1600" dirty="0" smtClean="0"/>
                        <a:t>Summer camp final</a:t>
                      </a:r>
                      <a:r>
                        <a:rPr lang="en-US" sz="1600" baseline="0" dirty="0" smtClean="0"/>
                        <a:t> event</a:t>
                      </a:r>
                      <a:endParaRPr lang="en-US" sz="1600" dirty="0"/>
                    </a:p>
                  </a:txBody>
                  <a:tcPr marL="86627" marR="86627"/>
                </a:tc>
              </a:tr>
            </a:tbl>
          </a:graphicData>
        </a:graphic>
      </p:graphicFrame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7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Networking</a:t>
            </a:r>
            <a:endParaRPr lang="en-US" dirty="0"/>
          </a:p>
        </p:txBody>
      </p:sp>
      <p:graphicFrame>
        <p:nvGraphicFramePr>
          <p:cNvPr id="5" name="Segnaposto contenuto 4"/>
          <p:cNvGraphicFramePr>
            <a:graphicFrameLocks noGrp="1"/>
          </p:cNvGraphicFramePr>
          <p:nvPr>
            <p:ph sz="half" idx="1"/>
          </p:nvPr>
        </p:nvGraphicFramePr>
        <p:xfrm>
          <a:off x="609600" y="1600200"/>
          <a:ext cx="5384532" cy="3642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6133"/>
                <a:gridCol w="1346133"/>
                <a:gridCol w="1346133"/>
                <a:gridCol w="1346133"/>
              </a:tblGrid>
              <a:tr h="37084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STUDY VISIT IN ROMANIA</a:t>
                      </a:r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STUDY VISIT IN ITALY</a:t>
                      </a:r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STUDY VISIT IN BULGARIA</a:t>
                      </a:r>
                      <a:endParaRPr lang="en-US" sz="1400" dirty="0"/>
                    </a:p>
                  </a:txBody>
                  <a:tcPr marL="43538" marR="43538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Date </a:t>
                      </a:r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January</a:t>
                      </a:r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June </a:t>
                      </a:r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October </a:t>
                      </a:r>
                      <a:endParaRPr lang="en-US" sz="1400" dirty="0"/>
                    </a:p>
                  </a:txBody>
                  <a:tcPr marL="43538" marR="43538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Venues</a:t>
                      </a:r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Bucharest</a:t>
                      </a:r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Milan</a:t>
                      </a:r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Sofia</a:t>
                      </a:r>
                      <a:endParaRPr lang="en-US" sz="1400" dirty="0"/>
                    </a:p>
                  </a:txBody>
                  <a:tcPr marL="43538" marR="43538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Activities (TBC)</a:t>
                      </a:r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Study visit at NISR</a:t>
                      </a:r>
                      <a:r>
                        <a:rPr lang="en-US" sz="1400" baseline="0" dirty="0" smtClean="0"/>
                        <a:t> and sport facilities in Bucharest</a:t>
                      </a:r>
                    </a:p>
                    <a:p>
                      <a:pPr algn="l"/>
                      <a:endParaRPr lang="en-US" sz="1400" baseline="0" dirty="0" smtClean="0"/>
                    </a:p>
                    <a:p>
                      <a:pPr algn="l"/>
                      <a:r>
                        <a:rPr lang="en-US" sz="1400" baseline="0" dirty="0" smtClean="0"/>
                        <a:t>Workshop with local stakeholders (20 participants)</a:t>
                      </a:r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TSG Final</a:t>
                      </a:r>
                      <a:r>
                        <a:rPr lang="en-US" sz="1400" baseline="0" dirty="0" smtClean="0"/>
                        <a:t> Event in Italy</a:t>
                      </a:r>
                    </a:p>
                    <a:p>
                      <a:pPr algn="l"/>
                      <a:endParaRPr lang="en-US" sz="1400" baseline="0" dirty="0" smtClean="0"/>
                    </a:p>
                    <a:p>
                      <a:pPr algn="l"/>
                      <a:r>
                        <a:rPr lang="en-US" sz="1400" baseline="0" dirty="0" smtClean="0"/>
                        <a:t>Study visit to San </a:t>
                      </a:r>
                      <a:r>
                        <a:rPr lang="en-US" sz="1400" baseline="0" dirty="0" err="1" smtClean="0"/>
                        <a:t>Siro</a:t>
                      </a:r>
                      <a:r>
                        <a:rPr lang="en-US" sz="1400" baseline="0" dirty="0" smtClean="0"/>
                        <a:t> Stadium and workshop with Italian sport stakeholders (30 participants)</a:t>
                      </a:r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400" dirty="0" smtClean="0"/>
                        <a:t>TSG</a:t>
                      </a:r>
                      <a:r>
                        <a:rPr lang="en-US" sz="1400" baseline="0" dirty="0" smtClean="0"/>
                        <a:t> Play Day </a:t>
                      </a:r>
                    </a:p>
                    <a:p>
                      <a:pPr algn="l"/>
                      <a:endParaRPr lang="en-US" sz="1400" baseline="0" dirty="0" smtClean="0"/>
                    </a:p>
                    <a:p>
                      <a:pPr algn="l"/>
                      <a:r>
                        <a:rPr lang="en-US" sz="1400" baseline="0" dirty="0" smtClean="0"/>
                        <a:t>Workshop with stakeholders </a:t>
                      </a:r>
                    </a:p>
                    <a:p>
                      <a:pPr algn="l"/>
                      <a:r>
                        <a:rPr lang="en-US" sz="1400" baseline="0" dirty="0" smtClean="0"/>
                        <a:t>(20 participants)</a:t>
                      </a:r>
                      <a:endParaRPr lang="en-US" sz="1400" dirty="0"/>
                    </a:p>
                  </a:txBody>
                  <a:tcPr marL="43538" marR="43538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43538" marR="43538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/>
                    </a:p>
                  </a:txBody>
                  <a:tcPr marL="43538" marR="43538"/>
                </a:tc>
              </a:tr>
            </a:tbl>
          </a:graphicData>
        </a:graphic>
      </p:graphicFrame>
      <p:sp>
        <p:nvSpPr>
          <p:cNvPr id="6" name="Segnaposto contenuto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Aims</a:t>
            </a:r>
          </a:p>
          <a:p>
            <a:pPr lvl="1"/>
            <a:r>
              <a:rPr lang="en-US" dirty="0" smtClean="0"/>
              <a:t>Share best practices &amp; experiences</a:t>
            </a:r>
          </a:p>
          <a:p>
            <a:pPr lvl="1"/>
            <a:r>
              <a:rPr lang="en-US" dirty="0" smtClean="0"/>
              <a:t>Develop network at local / EU level</a:t>
            </a:r>
          </a:p>
          <a:p>
            <a:pPr lvl="1"/>
            <a:r>
              <a:rPr lang="en-US" dirty="0" smtClean="0"/>
              <a:t>Present &amp; disseminate project’s results</a:t>
            </a:r>
          </a:p>
          <a:p>
            <a:pPr lvl="1"/>
            <a:r>
              <a:rPr lang="en-US" dirty="0" smtClean="0"/>
              <a:t>Promote awareness on sport and social inclusion, TSG and physical activity among young people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2E8F8B-7151-4908-83C6-AEC5F768644B}" type="slidenum">
              <a:rPr lang="it-IT" smtClean="0"/>
              <a:pPr/>
              <a:t>8</a:t>
            </a:fld>
            <a:endParaRPr lang="it-IT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347</TotalTime>
  <Words>553</Words>
  <Application>Microsoft Office PowerPoint</Application>
  <PresentationFormat>Widescreen</PresentationFormat>
  <Paragraphs>116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Traditional Sports and Games Promotional Programmes For Young People TSG4YOU</vt:lpstr>
      <vt:lpstr>Partners </vt:lpstr>
      <vt:lpstr>Objectives</vt:lpstr>
      <vt:lpstr>Results</vt:lpstr>
      <vt:lpstr>Results (2)</vt:lpstr>
      <vt:lpstr>TSG Initiatives in Partners’ Countries</vt:lpstr>
      <vt:lpstr>TSG Initiatives in Partners’ Countries (2)</vt:lpstr>
      <vt:lpstr>Networking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Petr Barborik</dc:creator>
  <cp:lastModifiedBy>Antonio Zambelli</cp:lastModifiedBy>
  <cp:revision>35</cp:revision>
  <dcterms:created xsi:type="dcterms:W3CDTF">2013-08-01T12:30:12Z</dcterms:created>
  <dcterms:modified xsi:type="dcterms:W3CDTF">2020-02-15T14:50:27Z</dcterms:modified>
</cp:coreProperties>
</file>